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sldIdLst>
    <p:sldId id="256" r:id="rId5"/>
    <p:sldId id="258" r:id="rId6"/>
    <p:sldId id="259" r:id="rId7"/>
    <p:sldId id="284" r:id="rId8"/>
    <p:sldId id="283" r:id="rId9"/>
    <p:sldId id="282" r:id="rId10"/>
    <p:sldId id="287" r:id="rId11"/>
    <p:sldId id="290" r:id="rId12"/>
    <p:sldId id="313" r:id="rId13"/>
    <p:sldId id="309" r:id="rId14"/>
    <p:sldId id="310" r:id="rId15"/>
    <p:sldId id="288" r:id="rId16"/>
    <p:sldId id="294" r:id="rId17"/>
    <p:sldId id="308" r:id="rId18"/>
    <p:sldId id="305" r:id="rId19"/>
    <p:sldId id="295" r:id="rId20"/>
    <p:sldId id="296" r:id="rId21"/>
    <p:sldId id="298" r:id="rId22"/>
    <p:sldId id="299" r:id="rId23"/>
    <p:sldId id="302" r:id="rId24"/>
    <p:sldId id="297" r:id="rId25"/>
    <p:sldId id="303" r:id="rId26"/>
    <p:sldId id="300" r:id="rId27"/>
    <p:sldId id="314" r:id="rId28"/>
    <p:sldId id="293" r:id="rId29"/>
    <p:sldId id="285" r:id="rId30"/>
    <p:sldId id="301" r:id="rId31"/>
    <p:sldId id="307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120" y="96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93059-72BD-477E-9876-ED809AC0DFA2}" type="doc">
      <dgm:prSet loTypeId="urn:microsoft.com/office/officeart/2005/8/layout/pyramid1" loCatId="pyramid" qsTypeId="urn:microsoft.com/office/officeart/2005/8/quickstyle/simple3" qsCatId="simple" csTypeId="urn:microsoft.com/office/officeart/2005/8/colors/accent0_3" csCatId="mainScheme" phldr="1"/>
      <dgm:spPr/>
    </dgm:pt>
    <dgm:pt modelId="{751C036E-2DB4-4C7E-A1DC-C4063846F790}">
      <dgm:prSet phldrT="[Text]" custT="1"/>
      <dgm:spPr/>
      <dgm:t>
        <a:bodyPr lIns="0" tIns="21600" rIns="21600" bIns="21600" anchor="b" anchorCtr="0"/>
        <a:lstStyle/>
        <a:p>
          <a:r>
            <a:rPr lang="en-US" sz="1000" b="1" dirty="0" err="1">
              <a:ln w="6985"/>
            </a:rPr>
            <a:t>weblogic</a:t>
          </a:r>
          <a:r>
            <a:rPr lang="en-US" sz="1000" b="1" dirty="0">
              <a:ln w="6985"/>
            </a:rPr>
            <a:t>-server</a:t>
          </a:r>
        </a:p>
      </dgm:t>
    </dgm:pt>
    <dgm:pt modelId="{A6B746A7-07A0-4A32-9462-47762A842C83}" type="parTrans" cxnId="{5110FCF8-4B10-4C4C-AC61-5C9ACE3555F1}">
      <dgm:prSet/>
      <dgm:spPr/>
      <dgm:t>
        <a:bodyPr/>
        <a:lstStyle/>
        <a:p>
          <a:endParaRPr lang="en-US"/>
        </a:p>
      </dgm:t>
    </dgm:pt>
    <dgm:pt modelId="{3689C3A4-0FBD-425A-9435-6B596C2141FA}" type="sibTrans" cxnId="{5110FCF8-4B10-4C4C-AC61-5C9ACE3555F1}">
      <dgm:prSet/>
      <dgm:spPr/>
      <dgm:t>
        <a:bodyPr/>
        <a:lstStyle/>
        <a:p>
          <a:endParaRPr lang="en-US"/>
        </a:p>
      </dgm:t>
    </dgm:pt>
    <dgm:pt modelId="{C79CB3C4-45BF-4281-B399-AC7509BE18F9}">
      <dgm:prSet phldrT="[Text]" custT="1"/>
      <dgm:spPr/>
      <dgm:t>
        <a:bodyPr anchor="b" anchorCtr="0"/>
        <a:lstStyle/>
        <a:p>
          <a:r>
            <a:rPr lang="en-US" sz="1200" b="1" dirty="0" err="1"/>
            <a:t>weblogic</a:t>
          </a:r>
          <a:r>
            <a:rPr lang="en-US" sz="1200" b="1" dirty="0"/>
            <a:t>-base</a:t>
          </a:r>
        </a:p>
      </dgm:t>
    </dgm:pt>
    <dgm:pt modelId="{64C325CB-13C7-415B-84B2-2C18A9FA1DD2}" type="parTrans" cxnId="{5D58E087-54EB-4AF5-AA88-B85A47A5456A}">
      <dgm:prSet/>
      <dgm:spPr/>
      <dgm:t>
        <a:bodyPr/>
        <a:lstStyle/>
        <a:p>
          <a:endParaRPr lang="en-US"/>
        </a:p>
      </dgm:t>
    </dgm:pt>
    <dgm:pt modelId="{C1EBAD05-8E7B-415B-B7C3-A1499366E643}" type="sibTrans" cxnId="{5D58E087-54EB-4AF5-AA88-B85A47A5456A}">
      <dgm:prSet/>
      <dgm:spPr/>
      <dgm:t>
        <a:bodyPr/>
        <a:lstStyle/>
        <a:p>
          <a:endParaRPr lang="en-US"/>
        </a:p>
      </dgm:t>
    </dgm:pt>
    <dgm:pt modelId="{31C32759-69CA-4D23-9104-42993CDB4419}">
      <dgm:prSet phldrT="[Text]" custT="1"/>
      <dgm:spPr/>
      <dgm:t>
        <a:bodyPr anchor="b" anchorCtr="0"/>
        <a:lstStyle/>
        <a:p>
          <a:pPr algn="ctr"/>
          <a:r>
            <a:rPr lang="en-US" sz="1400" b="1" dirty="0" err="1"/>
            <a:t>cerndb</a:t>
          </a:r>
          <a:r>
            <a:rPr lang="en-US" sz="1400" b="1" dirty="0"/>
            <a:t>-base-image</a:t>
          </a:r>
        </a:p>
      </dgm:t>
    </dgm:pt>
    <dgm:pt modelId="{2B502747-A752-410F-8AC9-84D0ABFEC0C4}" type="parTrans" cxnId="{941A2D90-3BA5-44C9-9248-89586266F3B5}">
      <dgm:prSet/>
      <dgm:spPr/>
      <dgm:t>
        <a:bodyPr/>
        <a:lstStyle/>
        <a:p>
          <a:endParaRPr lang="en-US"/>
        </a:p>
      </dgm:t>
    </dgm:pt>
    <dgm:pt modelId="{350DD152-4FC8-494C-9B51-01A3AAD872C6}" type="sibTrans" cxnId="{941A2D90-3BA5-44C9-9248-89586266F3B5}">
      <dgm:prSet/>
      <dgm:spPr/>
      <dgm:t>
        <a:bodyPr/>
        <a:lstStyle/>
        <a:p>
          <a:endParaRPr lang="en-US"/>
        </a:p>
      </dgm:t>
    </dgm:pt>
    <dgm:pt modelId="{DE5AF7E2-E848-41BE-967F-4443813807B6}">
      <dgm:prSet phldrT="[Text]" custT="1"/>
      <dgm:spPr/>
      <dgm:t>
        <a:bodyPr anchor="b" anchorCtr="0"/>
        <a:lstStyle/>
        <a:p>
          <a:r>
            <a:rPr lang="en-US" sz="2800" b="1" dirty="0"/>
            <a:t>cc7-base</a:t>
          </a:r>
        </a:p>
      </dgm:t>
    </dgm:pt>
    <dgm:pt modelId="{CD178298-9CCB-4D1E-9692-48ABE5D39B22}" type="parTrans" cxnId="{EFE3FAE3-3292-4767-BADE-FCA73BE989CB}">
      <dgm:prSet/>
      <dgm:spPr/>
      <dgm:t>
        <a:bodyPr/>
        <a:lstStyle/>
        <a:p>
          <a:endParaRPr lang="en-US"/>
        </a:p>
      </dgm:t>
    </dgm:pt>
    <dgm:pt modelId="{F070D1F2-0D1F-4712-B756-F84679A5616F}" type="sibTrans" cxnId="{EFE3FAE3-3292-4767-BADE-FCA73BE989CB}">
      <dgm:prSet/>
      <dgm:spPr/>
      <dgm:t>
        <a:bodyPr/>
        <a:lstStyle/>
        <a:p>
          <a:endParaRPr lang="en-US"/>
        </a:p>
      </dgm:t>
    </dgm:pt>
    <dgm:pt modelId="{BEBA8CF8-4B74-4862-81ED-AC46582CF76F}" type="pres">
      <dgm:prSet presAssocID="{A3093059-72BD-477E-9876-ED809AC0DFA2}" presName="Name0" presStyleCnt="0">
        <dgm:presLayoutVars>
          <dgm:dir/>
          <dgm:animLvl val="lvl"/>
          <dgm:resizeHandles val="exact"/>
        </dgm:presLayoutVars>
      </dgm:prSet>
      <dgm:spPr/>
    </dgm:pt>
    <dgm:pt modelId="{73E937B7-4D77-4F69-B49E-14C168759C8D}" type="pres">
      <dgm:prSet presAssocID="{751C036E-2DB4-4C7E-A1DC-C4063846F790}" presName="Name8" presStyleCnt="0"/>
      <dgm:spPr/>
    </dgm:pt>
    <dgm:pt modelId="{7B0AEA26-D510-44EC-A8CB-9BDA61767D88}" type="pres">
      <dgm:prSet presAssocID="{751C036E-2DB4-4C7E-A1DC-C4063846F790}" presName="level" presStyleLbl="node1" presStyleIdx="0" presStyleCnt="4" custScaleX="999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1B69-B754-40C7-9CB1-67261A309AAF}" type="pres">
      <dgm:prSet presAssocID="{751C036E-2DB4-4C7E-A1DC-C4063846F7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98DF1-8689-4035-B554-1A96E14B73FC}" type="pres">
      <dgm:prSet presAssocID="{C79CB3C4-45BF-4281-B399-AC7509BE18F9}" presName="Name8" presStyleCnt="0"/>
      <dgm:spPr/>
    </dgm:pt>
    <dgm:pt modelId="{2AA76E9B-A1A7-44BD-9772-B543833F2993}" type="pres">
      <dgm:prSet presAssocID="{C79CB3C4-45BF-4281-B399-AC7509BE18F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ABF67-AEAE-4726-9C55-853C2BB1189A}" type="pres">
      <dgm:prSet presAssocID="{C79CB3C4-45BF-4281-B399-AC7509BE18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A7F4D-ED6C-4253-A55F-59342EB8A973}" type="pres">
      <dgm:prSet presAssocID="{31C32759-69CA-4D23-9104-42993CDB4419}" presName="Name8" presStyleCnt="0"/>
      <dgm:spPr/>
    </dgm:pt>
    <dgm:pt modelId="{9BFFFF61-4C03-4226-A9EF-35B57737DCC4}" type="pres">
      <dgm:prSet presAssocID="{31C32759-69CA-4D23-9104-42993CDB441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BBD39-25E9-45A5-AA68-AAC43D1D05F1}" type="pres">
      <dgm:prSet presAssocID="{31C32759-69CA-4D23-9104-42993CDB44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53A3B-B74A-4733-AF82-7B9088F0E2FC}" type="pres">
      <dgm:prSet presAssocID="{DE5AF7E2-E848-41BE-967F-4443813807B6}" presName="Name8" presStyleCnt="0"/>
      <dgm:spPr/>
    </dgm:pt>
    <dgm:pt modelId="{0BAF7FD3-45A4-444A-8626-4BCEE7838626}" type="pres">
      <dgm:prSet presAssocID="{DE5AF7E2-E848-41BE-967F-4443813807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6FDD9-3048-47C9-88EB-AF2764A060B8}" type="pres">
      <dgm:prSet presAssocID="{DE5AF7E2-E848-41BE-967F-4443813807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0876F-D71A-49D8-8941-95256FB7C3E0}" type="presOf" srcId="{751C036E-2DB4-4C7E-A1DC-C4063846F790}" destId="{7B0AEA26-D510-44EC-A8CB-9BDA61767D88}" srcOrd="0" destOrd="0" presId="urn:microsoft.com/office/officeart/2005/8/layout/pyramid1"/>
    <dgm:cxn modelId="{941A2D90-3BA5-44C9-9248-89586266F3B5}" srcId="{A3093059-72BD-477E-9876-ED809AC0DFA2}" destId="{31C32759-69CA-4D23-9104-42993CDB4419}" srcOrd="2" destOrd="0" parTransId="{2B502747-A752-410F-8AC9-84D0ABFEC0C4}" sibTransId="{350DD152-4FC8-494C-9B51-01A3AAD872C6}"/>
    <dgm:cxn modelId="{19670E26-291A-48EC-802E-906F38963474}" type="presOf" srcId="{A3093059-72BD-477E-9876-ED809AC0DFA2}" destId="{BEBA8CF8-4B74-4862-81ED-AC46582CF76F}" srcOrd="0" destOrd="0" presId="urn:microsoft.com/office/officeart/2005/8/layout/pyramid1"/>
    <dgm:cxn modelId="{EFE3FAE3-3292-4767-BADE-FCA73BE989CB}" srcId="{A3093059-72BD-477E-9876-ED809AC0DFA2}" destId="{DE5AF7E2-E848-41BE-967F-4443813807B6}" srcOrd="3" destOrd="0" parTransId="{CD178298-9CCB-4D1E-9692-48ABE5D39B22}" sibTransId="{F070D1F2-0D1F-4712-B756-F84679A5616F}"/>
    <dgm:cxn modelId="{5110FCF8-4B10-4C4C-AC61-5C9ACE3555F1}" srcId="{A3093059-72BD-477E-9876-ED809AC0DFA2}" destId="{751C036E-2DB4-4C7E-A1DC-C4063846F790}" srcOrd="0" destOrd="0" parTransId="{A6B746A7-07A0-4A32-9462-47762A842C83}" sibTransId="{3689C3A4-0FBD-425A-9435-6B596C2141FA}"/>
    <dgm:cxn modelId="{A6BB9BB4-5BD8-4445-A12E-9B5A28ACEB01}" type="presOf" srcId="{DE5AF7E2-E848-41BE-967F-4443813807B6}" destId="{0BAF7FD3-45A4-444A-8626-4BCEE7838626}" srcOrd="0" destOrd="0" presId="urn:microsoft.com/office/officeart/2005/8/layout/pyramid1"/>
    <dgm:cxn modelId="{3DCD64EA-8930-4836-A8DE-1AE77274F776}" type="presOf" srcId="{DE5AF7E2-E848-41BE-967F-4443813807B6}" destId="{3FF6FDD9-3048-47C9-88EB-AF2764A060B8}" srcOrd="1" destOrd="0" presId="urn:microsoft.com/office/officeart/2005/8/layout/pyramid1"/>
    <dgm:cxn modelId="{D968499D-F430-4A2C-B4FC-0DE2C3F2E0DF}" type="presOf" srcId="{31C32759-69CA-4D23-9104-42993CDB4419}" destId="{8C2BBD39-25E9-45A5-AA68-AAC43D1D05F1}" srcOrd="1" destOrd="0" presId="urn:microsoft.com/office/officeart/2005/8/layout/pyramid1"/>
    <dgm:cxn modelId="{5D58E087-54EB-4AF5-AA88-B85A47A5456A}" srcId="{A3093059-72BD-477E-9876-ED809AC0DFA2}" destId="{C79CB3C4-45BF-4281-B399-AC7509BE18F9}" srcOrd="1" destOrd="0" parTransId="{64C325CB-13C7-415B-84B2-2C18A9FA1DD2}" sibTransId="{C1EBAD05-8E7B-415B-B7C3-A1499366E643}"/>
    <dgm:cxn modelId="{A23ADD72-82E4-4C06-A0EF-A698D9256220}" type="presOf" srcId="{751C036E-2DB4-4C7E-A1DC-C4063846F790}" destId="{A7401B69-B754-40C7-9CB1-67261A309AAF}" srcOrd="1" destOrd="0" presId="urn:microsoft.com/office/officeart/2005/8/layout/pyramid1"/>
    <dgm:cxn modelId="{DFB8343E-CE7B-4B66-9755-D1D075093E9D}" type="presOf" srcId="{C79CB3C4-45BF-4281-B399-AC7509BE18F9}" destId="{2AA76E9B-A1A7-44BD-9772-B543833F2993}" srcOrd="0" destOrd="0" presId="urn:microsoft.com/office/officeart/2005/8/layout/pyramid1"/>
    <dgm:cxn modelId="{D41CA130-F21B-4E4C-9E86-71C03BBD4C58}" type="presOf" srcId="{C79CB3C4-45BF-4281-B399-AC7509BE18F9}" destId="{5AAABF67-AEAE-4726-9C55-853C2BB1189A}" srcOrd="1" destOrd="0" presId="urn:microsoft.com/office/officeart/2005/8/layout/pyramid1"/>
    <dgm:cxn modelId="{5415AF76-65BE-41C0-B959-552F60AE7F7D}" type="presOf" srcId="{31C32759-69CA-4D23-9104-42993CDB4419}" destId="{9BFFFF61-4C03-4226-A9EF-35B57737DCC4}" srcOrd="0" destOrd="0" presId="urn:microsoft.com/office/officeart/2005/8/layout/pyramid1"/>
    <dgm:cxn modelId="{23FFF407-6F86-44BF-A415-DB41C1E5EE85}" type="presParOf" srcId="{BEBA8CF8-4B74-4862-81ED-AC46582CF76F}" destId="{73E937B7-4D77-4F69-B49E-14C168759C8D}" srcOrd="0" destOrd="0" presId="urn:microsoft.com/office/officeart/2005/8/layout/pyramid1"/>
    <dgm:cxn modelId="{19FF9456-7899-40F2-B6F0-2D1AE7B9E762}" type="presParOf" srcId="{73E937B7-4D77-4F69-B49E-14C168759C8D}" destId="{7B0AEA26-D510-44EC-A8CB-9BDA61767D88}" srcOrd="0" destOrd="0" presId="urn:microsoft.com/office/officeart/2005/8/layout/pyramid1"/>
    <dgm:cxn modelId="{DB09434F-F7C4-4C8B-A190-E8AB807A4227}" type="presParOf" srcId="{73E937B7-4D77-4F69-B49E-14C168759C8D}" destId="{A7401B69-B754-40C7-9CB1-67261A309AAF}" srcOrd="1" destOrd="0" presId="urn:microsoft.com/office/officeart/2005/8/layout/pyramid1"/>
    <dgm:cxn modelId="{DDF7FD5B-2B45-420B-BAC6-5FD1AC50BE37}" type="presParOf" srcId="{BEBA8CF8-4B74-4862-81ED-AC46582CF76F}" destId="{80498DF1-8689-4035-B554-1A96E14B73FC}" srcOrd="1" destOrd="0" presId="urn:microsoft.com/office/officeart/2005/8/layout/pyramid1"/>
    <dgm:cxn modelId="{F8C5DB31-386E-47A2-A58D-E95327868908}" type="presParOf" srcId="{80498DF1-8689-4035-B554-1A96E14B73FC}" destId="{2AA76E9B-A1A7-44BD-9772-B543833F2993}" srcOrd="0" destOrd="0" presId="urn:microsoft.com/office/officeart/2005/8/layout/pyramid1"/>
    <dgm:cxn modelId="{8ECCC497-7B2A-4105-A22E-38731A4546BF}" type="presParOf" srcId="{80498DF1-8689-4035-B554-1A96E14B73FC}" destId="{5AAABF67-AEAE-4726-9C55-853C2BB1189A}" srcOrd="1" destOrd="0" presId="urn:microsoft.com/office/officeart/2005/8/layout/pyramid1"/>
    <dgm:cxn modelId="{0F27A060-90E4-46C3-AB92-30E5138B508D}" type="presParOf" srcId="{BEBA8CF8-4B74-4862-81ED-AC46582CF76F}" destId="{937A7F4D-ED6C-4253-A55F-59342EB8A973}" srcOrd="2" destOrd="0" presId="urn:microsoft.com/office/officeart/2005/8/layout/pyramid1"/>
    <dgm:cxn modelId="{C5683A34-79E3-4D9D-A7FF-D9CBA6E71677}" type="presParOf" srcId="{937A7F4D-ED6C-4253-A55F-59342EB8A973}" destId="{9BFFFF61-4C03-4226-A9EF-35B57737DCC4}" srcOrd="0" destOrd="0" presId="urn:microsoft.com/office/officeart/2005/8/layout/pyramid1"/>
    <dgm:cxn modelId="{092152BE-7921-46D6-A925-578B381F0051}" type="presParOf" srcId="{937A7F4D-ED6C-4253-A55F-59342EB8A973}" destId="{8C2BBD39-25E9-45A5-AA68-AAC43D1D05F1}" srcOrd="1" destOrd="0" presId="urn:microsoft.com/office/officeart/2005/8/layout/pyramid1"/>
    <dgm:cxn modelId="{3F6ADE02-6FF0-462E-A64D-C77A055F55AE}" type="presParOf" srcId="{BEBA8CF8-4B74-4862-81ED-AC46582CF76F}" destId="{58453A3B-B74A-4733-AF82-7B9088F0E2FC}" srcOrd="3" destOrd="0" presId="urn:microsoft.com/office/officeart/2005/8/layout/pyramid1"/>
    <dgm:cxn modelId="{BB409DFB-B017-40D9-BE17-F209C8B67A30}" type="presParOf" srcId="{58453A3B-B74A-4733-AF82-7B9088F0E2FC}" destId="{0BAF7FD3-45A4-444A-8626-4BCEE7838626}" srcOrd="0" destOrd="0" presId="urn:microsoft.com/office/officeart/2005/8/layout/pyramid1"/>
    <dgm:cxn modelId="{327390E4-7F95-4CC2-AEE5-568D3EFB6E5C}" type="presParOf" srcId="{58453A3B-B74A-4733-AF82-7B9088F0E2FC}" destId="{3FF6FDD9-3048-47C9-88EB-AF2764A060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AEA26-D510-44EC-A8CB-9BDA61767D88}">
      <dsp:nvSpPr>
        <dsp:cNvPr id="0" name=""/>
        <dsp:cNvSpPr/>
      </dsp:nvSpPr>
      <dsp:spPr>
        <a:xfrm>
          <a:off x="1438151" y="0"/>
          <a:ext cx="957758" cy="851646"/>
        </a:xfrm>
        <a:prstGeom prst="trapezoid">
          <a:avLst>
            <a:gd name="adj" fmla="val 562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600" rIns="21600" bIns="2160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>
              <a:ln w="6985"/>
            </a:rPr>
            <a:t>weblogic</a:t>
          </a:r>
          <a:r>
            <a:rPr lang="en-US" sz="1000" b="1" kern="1200" dirty="0">
              <a:ln w="6985"/>
            </a:rPr>
            <a:t>-server</a:t>
          </a:r>
        </a:p>
      </dsp:txBody>
      <dsp:txXfrm>
        <a:off x="1438151" y="0"/>
        <a:ext cx="957758" cy="851646"/>
      </dsp:txXfrm>
    </dsp:sp>
    <dsp:sp modelId="{2AA76E9B-A1A7-44BD-9772-B543833F2993}">
      <dsp:nvSpPr>
        <dsp:cNvPr id="0" name=""/>
        <dsp:cNvSpPr/>
      </dsp:nvSpPr>
      <dsp:spPr>
        <a:xfrm>
          <a:off x="958515" y="851646"/>
          <a:ext cx="1917031" cy="851646"/>
        </a:xfrm>
        <a:prstGeom prst="trapezoid">
          <a:avLst>
            <a:gd name="adj" fmla="val 562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weblogic</a:t>
          </a:r>
          <a:r>
            <a:rPr lang="en-US" sz="1200" b="1" kern="1200" dirty="0"/>
            <a:t>-base</a:t>
          </a:r>
        </a:p>
      </dsp:txBody>
      <dsp:txXfrm>
        <a:off x="1293995" y="851646"/>
        <a:ext cx="1246070" cy="851646"/>
      </dsp:txXfrm>
    </dsp:sp>
    <dsp:sp modelId="{9BFFFF61-4C03-4226-A9EF-35B57737DCC4}">
      <dsp:nvSpPr>
        <dsp:cNvPr id="0" name=""/>
        <dsp:cNvSpPr/>
      </dsp:nvSpPr>
      <dsp:spPr>
        <a:xfrm>
          <a:off x="479257" y="1703292"/>
          <a:ext cx="2875546" cy="851646"/>
        </a:xfrm>
        <a:prstGeom prst="trapezoid">
          <a:avLst>
            <a:gd name="adj" fmla="val 562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cerndb</a:t>
          </a:r>
          <a:r>
            <a:rPr lang="en-US" sz="1400" b="1" kern="1200" dirty="0"/>
            <a:t>-base-image</a:t>
          </a:r>
        </a:p>
      </dsp:txBody>
      <dsp:txXfrm>
        <a:off x="982478" y="1703292"/>
        <a:ext cx="1869105" cy="851646"/>
      </dsp:txXfrm>
    </dsp:sp>
    <dsp:sp modelId="{0BAF7FD3-45A4-444A-8626-4BCEE7838626}">
      <dsp:nvSpPr>
        <dsp:cNvPr id="0" name=""/>
        <dsp:cNvSpPr/>
      </dsp:nvSpPr>
      <dsp:spPr>
        <a:xfrm>
          <a:off x="0" y="2554939"/>
          <a:ext cx="3834062" cy="851646"/>
        </a:xfrm>
        <a:prstGeom prst="trapezoid">
          <a:avLst>
            <a:gd name="adj" fmla="val 5627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dk2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dk2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cc7-base</a:t>
          </a:r>
        </a:p>
      </dsp:txBody>
      <dsp:txXfrm>
        <a:off x="670960" y="2554939"/>
        <a:ext cx="2492140" cy="85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556CF-1362-F64E-A301-3FA81E1EFD6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BA47F-7E67-4449-9AED-FD4F6DB74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err="1"/>
              <a:t>lb</a:t>
            </a:r>
            <a:r>
              <a:rPr lang="en-US" baseline="0" dirty="0"/>
              <a:t> needed to be sure that there is something answering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Welogic</a:t>
            </a:r>
            <a:r>
              <a:rPr lang="en-US" dirty="0"/>
              <a:t> format log is</a:t>
            </a:r>
            <a:r>
              <a:rPr lang="en-US" baseline="0" dirty="0"/>
              <a:t> not apache format. We had to develop some </a:t>
            </a:r>
            <a:r>
              <a:rPr lang="en-US" baseline="0" dirty="0" err="1"/>
              <a:t>grok</a:t>
            </a:r>
            <a:r>
              <a:rPr lang="en-US" baseline="0" dirty="0"/>
              <a:t> and pattern to have a easy </a:t>
            </a:r>
            <a:r>
              <a:rPr lang="en-US" baseline="0" dirty="0" err="1"/>
              <a:t>readble</a:t>
            </a:r>
            <a:r>
              <a:rPr lang="en-US" baseline="0" dirty="0"/>
              <a:t> logs.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 for</a:t>
            </a:r>
            <a:r>
              <a:rPr lang="en-US" baseline="0" dirty="0"/>
              <a:t> </a:t>
            </a:r>
            <a:r>
              <a:rPr lang="en-US" baseline="0" dirty="0" err="1"/>
              <a:t>ldap</a:t>
            </a:r>
            <a:r>
              <a:rPr lang="en-US" baseline="0" dirty="0"/>
              <a:t>, admin, certificate,  </a:t>
            </a:r>
            <a:r>
              <a:rPr lang="en-US" baseline="0" dirty="0" err="1"/>
              <a:t>keystore</a:t>
            </a:r>
            <a:r>
              <a:rPr lang="en-US" baseline="0" dirty="0"/>
              <a:t>,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today I'm </a:t>
            </a:r>
            <a:r>
              <a:rPr lang="EN-GB" dirty="0" err="1"/>
              <a:t>gonna</a:t>
            </a:r>
            <a:r>
              <a:rPr lang="EN-GB" dirty="0"/>
              <a:t> talk about a project that we are developing at CERN and it is one of the reasons why </a:t>
            </a:r>
            <a:r>
              <a:rPr lang="EN-GB" dirty="0" err="1"/>
              <a:t>im</a:t>
            </a:r>
            <a:r>
              <a:rPr lang="EN-GB" dirty="0"/>
              <a:t> here. </a:t>
            </a:r>
            <a:endParaRPr lang="EN-GB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Yesterday Luis talked about our group </a:t>
            </a:r>
            <a:r>
              <a:rPr lang="EN-GB" dirty="0" err="1"/>
              <a:t>activies</a:t>
            </a:r>
            <a:r>
              <a:rPr lang="EN-GB" dirty="0"/>
              <a:t> and in particular about the Middleware part. We are running in production WebLogic to host CERN critical applications about employee management, budget. We decide to </a:t>
            </a:r>
            <a:r>
              <a:rPr lang="EN-GB" dirty="0" err="1"/>
              <a:t>investigatethe</a:t>
            </a:r>
            <a:r>
              <a:rPr lang="EN-GB" dirty="0"/>
              <a:t> use of Docker Containers as solution to host our </a:t>
            </a:r>
            <a:r>
              <a:rPr lang="EN-GB" dirty="0" err="1"/>
              <a:t>environmnet</a:t>
            </a:r>
            <a:r>
              <a:rPr lang="EN-GB" dirty="0"/>
              <a:t>. At CERN we follow a rule : </a:t>
            </a:r>
            <a:r>
              <a:rPr lang="EN-GB" dirty="0" err="1"/>
              <a:t>wetry</a:t>
            </a:r>
            <a:r>
              <a:rPr lang="EN-GB" dirty="0"/>
              <a:t> to use as far we can IT department services to build ours. We use Magnum </a:t>
            </a:r>
            <a:r>
              <a:rPr lang="EN-GB" dirty="0" err="1"/>
              <a:t>asplayer</a:t>
            </a:r>
            <a:r>
              <a:rPr lang="EN-GB" dirty="0"/>
              <a:t> to create and manage Kubernetes Cluster, ES for logging, </a:t>
            </a:r>
            <a:r>
              <a:rPr lang="EN-GB" dirty="0" err="1"/>
              <a:t>CephFS</a:t>
            </a:r>
            <a:r>
              <a:rPr lang="EN-GB" dirty="0"/>
              <a:t> for </a:t>
            </a:r>
            <a:r>
              <a:rPr lang="EN-GB" dirty="0" err="1"/>
              <a:t>storage,Gitlab</a:t>
            </a:r>
            <a:r>
              <a:rPr lang="EN-GB" dirty="0"/>
              <a:t> as repository and image registry. In this context we started also to evaluate Oracle Cloud as a possible solution as disaster recovery.</a:t>
            </a:r>
            <a:endParaRPr lang="EN-GB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? Why we should move everything to Docker </a:t>
            </a:r>
            <a:r>
              <a:rPr lang="EN-GB" dirty="0" err="1"/>
              <a:t>containers?The</a:t>
            </a:r>
            <a:r>
              <a:rPr lang="EN-GB" dirty="0"/>
              <a:t> reasons are various</a:t>
            </a:r>
            <a:endParaRPr lang="EN-GB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sure one of more important </a:t>
            </a:r>
            <a:r>
              <a:rPr lang="EN-GB" dirty="0" err="1"/>
              <a:t>isincrease</a:t>
            </a:r>
            <a:r>
              <a:rPr lang="EN-GB" dirty="0"/>
              <a:t> </a:t>
            </a:r>
            <a:r>
              <a:rPr lang="EN-GB" dirty="0" err="1"/>
              <a:t>thedeveloper</a:t>
            </a:r>
            <a:r>
              <a:rPr lang="EN-GB" dirty="0"/>
              <a:t> productivity, the Holy </a:t>
            </a:r>
            <a:r>
              <a:rPr lang="EN-GB" dirty="0" err="1"/>
              <a:t>Gral</a:t>
            </a:r>
            <a:r>
              <a:rPr lang="EN-GB" dirty="0"/>
              <a:t> of informatics and make the life of operations much easier. </a:t>
            </a:r>
            <a:endParaRPr lang="EN-GB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current architecture that we have. There is a cluster with an Admin server and a number of Managed server that can go from 2 up to 8. Each member of </a:t>
            </a:r>
            <a:r>
              <a:rPr lang="EN-US" dirty="0" err="1"/>
              <a:t>wls</a:t>
            </a:r>
            <a:r>
              <a:rPr lang="EN-US" dirty="0"/>
              <a:t> cluster runs also </a:t>
            </a:r>
            <a:r>
              <a:rPr lang="EN-US" dirty="0" err="1"/>
              <a:t>filebeat</a:t>
            </a:r>
            <a:r>
              <a:rPr lang="EN-US" dirty="0"/>
              <a:t> to </a:t>
            </a:r>
            <a:r>
              <a:rPr lang="EN-US" dirty="0" err="1"/>
              <a:t>logstash</a:t>
            </a:r>
            <a:r>
              <a:rPr lang="EN-US" dirty="0"/>
              <a:t> container where the logs are parsed and sent to an ES instance that is running by IT department. and </a:t>
            </a:r>
            <a:r>
              <a:rPr lang="EN-US" dirty="0" err="1"/>
              <a:t>jolokia</a:t>
            </a:r>
            <a:r>
              <a:rPr lang="EN-US" dirty="0"/>
              <a:t> to retrieve JVM metrics and it is pulled by </a:t>
            </a:r>
            <a:r>
              <a:rPr lang="EN-US" dirty="0" err="1"/>
              <a:t>telegraf</a:t>
            </a:r>
            <a:r>
              <a:rPr lang="EN-US" dirty="0"/>
              <a:t> container that after ship the metrics to </a:t>
            </a:r>
            <a:r>
              <a:rPr lang="EN-US" dirty="0" err="1"/>
              <a:t>influxDB</a:t>
            </a:r>
            <a:r>
              <a:rPr lang="EN-US" dirty="0"/>
              <a:t> </a:t>
            </a:r>
            <a:r>
              <a:rPr lang="EN-US" dirty="0" err="1"/>
              <a:t>andthe</a:t>
            </a:r>
            <a:r>
              <a:rPr lang="EN-US" dirty="0"/>
              <a:t> data can be accessed using </a:t>
            </a:r>
            <a:r>
              <a:rPr lang="EN-US" dirty="0" err="1"/>
              <a:t>grafana</a:t>
            </a:r>
            <a:r>
              <a:rPr lang="EN-US" dirty="0"/>
              <a:t>. The only way to access is using </a:t>
            </a:r>
            <a:r>
              <a:rPr lang="EN-US" dirty="0" err="1"/>
              <a:t>theingress</a:t>
            </a:r>
            <a:r>
              <a:rPr lang="EN-US" dirty="0"/>
              <a:t> that use an </a:t>
            </a:r>
            <a:r>
              <a:rPr lang="EN-US" dirty="0" err="1"/>
              <a:t>haproxylb</a:t>
            </a:r>
            <a:r>
              <a:rPr lang="EN-US" dirty="0"/>
              <a:t> to redirect the traffic </a:t>
            </a:r>
            <a:r>
              <a:rPr lang="EN-US" dirty="0" err="1"/>
              <a:t>fromexternal</a:t>
            </a:r>
            <a:r>
              <a:rPr lang="EN-US" dirty="0"/>
              <a:t> network to </a:t>
            </a:r>
            <a:r>
              <a:rPr lang="EN-US" dirty="0" err="1"/>
              <a:t>thecluster</a:t>
            </a:r>
            <a:r>
              <a:rPr lang="EN-US" dirty="0"/>
              <a:t>.  </a:t>
            </a:r>
            <a:r>
              <a:rPr lang="EN-US" dirty="0" err="1"/>
              <a:t>i</a:t>
            </a:r>
            <a:r>
              <a:rPr lang="EN-US" dirty="0"/>
              <a:t> will not go too much in details now because </a:t>
            </a:r>
            <a:r>
              <a:rPr lang="EN-US" dirty="0" err="1"/>
              <a:t>i</a:t>
            </a:r>
            <a:r>
              <a:rPr lang="EN-US" dirty="0"/>
              <a:t> will be more precise in the next s </a:t>
            </a:r>
            <a:r>
              <a:rPr lang="EN-US" dirty="0" err="1"/>
              <a:t>lides</a:t>
            </a:r>
            <a:r>
              <a:rPr lang="EN-US" dirty="0"/>
              <a:t>.</a:t>
            </a:r>
          </a:p>
          <a:p>
            <a:r>
              <a:rPr lang="EN-US" dirty="0">
                <a:latin typeface="Calibri"/>
              </a:rPr>
              <a:t>(respectively)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it the first architecture that we thought. We had just the </a:t>
            </a:r>
            <a:r>
              <a:rPr lang="EN-GB" dirty="0" err="1"/>
              <a:t>externalLB</a:t>
            </a:r>
            <a:r>
              <a:rPr lang="EN-GB" dirty="0"/>
              <a:t> to discriminate the different traffic among the clusters. In that scenario probably just the </a:t>
            </a:r>
            <a:r>
              <a:rPr lang="EN-GB" dirty="0" err="1"/>
              <a:t>NodePort</a:t>
            </a:r>
            <a:r>
              <a:rPr lang="EN-GB" dirty="0"/>
              <a:t> feature of Kubernetes was </a:t>
            </a:r>
            <a:r>
              <a:rPr lang="EN-GB" dirty="0" err="1"/>
              <a:t>enought</a:t>
            </a:r>
            <a:r>
              <a:rPr lang="EN-GB" dirty="0"/>
              <a:t>. The </a:t>
            </a:r>
            <a:r>
              <a:rPr lang="EN-GB" dirty="0" err="1"/>
              <a:t>nodeport</a:t>
            </a:r>
            <a:r>
              <a:rPr lang="EN-GB" dirty="0"/>
              <a:t> </a:t>
            </a:r>
            <a:r>
              <a:rPr lang="EN-GB" dirty="0" err="1"/>
              <a:t>isa</a:t>
            </a:r>
            <a:r>
              <a:rPr lang="EN-GB" dirty="0"/>
              <a:t> feature that allow to open on the minion of the </a:t>
            </a:r>
            <a:r>
              <a:rPr lang="EN-GB" dirty="0" err="1"/>
              <a:t>kubernetes</a:t>
            </a:r>
            <a:r>
              <a:rPr lang="EN-GB" dirty="0"/>
              <a:t> cluster a port that became reachable from external. We started from building our own images with </a:t>
            </a:r>
            <a:r>
              <a:rPr lang="EN-GB" dirty="0" err="1"/>
              <a:t>wls</a:t>
            </a:r>
            <a:r>
              <a:rPr lang="EN-GB" dirty="0"/>
              <a:t> binaries and all the patches that we needed. We have just one image where a start script, reading the environment variable that we pass, understand </a:t>
            </a:r>
            <a:r>
              <a:rPr lang="EN-GB" dirty="0" err="1"/>
              <a:t>whici</a:t>
            </a:r>
            <a:r>
              <a:rPr lang="EN-GB" dirty="0"/>
              <a:t> is its role (admin or managed), download a pack </a:t>
            </a:r>
            <a:r>
              <a:rPr lang="EN-GB" dirty="0" err="1"/>
              <a:t>file,unpack</a:t>
            </a:r>
            <a:r>
              <a:rPr lang="EN-GB" dirty="0"/>
              <a:t> and start the </a:t>
            </a:r>
            <a:r>
              <a:rPr lang="EN-GB" dirty="0" err="1"/>
              <a:t>wls</a:t>
            </a:r>
            <a:r>
              <a:rPr lang="EN-GB" dirty="0"/>
              <a:t>.</a:t>
            </a:r>
            <a:endParaRPr lang="EN-GB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started from home-made images.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A47F-7E67-4449-9AED-FD4F6DB74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2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3" y="1806689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3" y="1806689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5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2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dirty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16/08/17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WebLogic on Kubernetes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2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16/08/17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WebLogic on Kubernetes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WebLogic on Kubernetes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5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4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952334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WebLogic on Kubernetes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16/08/17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WebLogic on Kubernetes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on-technology.web.cern.ch/services/eos-servic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Pack Gener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8" y="292369"/>
            <a:ext cx="7407275" cy="39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9" y="0"/>
            <a:ext cx="8367791" cy="42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Stickiness and Security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16" y="1001863"/>
            <a:ext cx="6416040" cy="3108823"/>
          </a:xfrm>
        </p:spPr>
        <p:txBody>
          <a:bodyPr vert="horz" anchor="t"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/>
              <a:t>Internal </a:t>
            </a:r>
            <a:r>
              <a:rPr lang="EN-US" dirty="0" err="1"/>
              <a:t>HAProxy</a:t>
            </a:r>
            <a:r>
              <a:rPr lang="EN-US" dirty="0"/>
              <a:t> is helpful to stick the sessions</a:t>
            </a:r>
          </a:p>
          <a:p>
            <a:pPr marL="448056" lvl="1" indent="0">
              <a:buNone/>
            </a:pPr>
            <a:r>
              <a:rPr lang="EN-US" dirty="0"/>
              <a:t>Kubernetes </a:t>
            </a:r>
            <a:r>
              <a:rPr lang="EN-US" dirty="0" err="1"/>
              <a:t>NodePort's</a:t>
            </a:r>
            <a:r>
              <a:rPr lang="EN-US" dirty="0"/>
              <a:t> session affinity feature is not enough.</a:t>
            </a:r>
          </a:p>
          <a:p>
            <a:pPr marL="448056" lvl="1" indent="0">
              <a:buNone/>
            </a:pPr>
            <a:r>
              <a:rPr lang="EN-US" dirty="0"/>
              <a:t>Automatically configured with Ingress</a:t>
            </a:r>
          </a:p>
          <a:p>
            <a:pPr marL="448056" lvl="1" indent="0">
              <a:buNone/>
            </a:pPr>
            <a:r>
              <a:rPr lang="EN-US" dirty="0"/>
              <a:t>Use SSL to communicate with external LB</a:t>
            </a:r>
          </a:p>
          <a:p>
            <a:pPr marL="36576" indent="0">
              <a:buNone/>
            </a:pPr>
            <a:r>
              <a:rPr lang="EN-US" dirty="0"/>
              <a:t>External Load Balancer </a:t>
            </a:r>
          </a:p>
          <a:p>
            <a:pPr marL="448056" lvl="1" indent="0">
              <a:buNone/>
            </a:pPr>
            <a:r>
              <a:rPr lang="EN-US" dirty="0"/>
              <a:t>SSL </a:t>
            </a:r>
            <a:r>
              <a:rPr lang="EN-US" dirty="0" err="1"/>
              <a:t>passthrough</a:t>
            </a:r>
            <a:endParaRPr lang="EN-US" dirty="0"/>
          </a:p>
          <a:p>
            <a:pPr marL="448056" lvl="1" indent="0">
              <a:buNone/>
            </a:pPr>
            <a:r>
              <a:rPr lang="EN-US" dirty="0"/>
              <a:t>Helpful for maintenance</a:t>
            </a:r>
          </a:p>
          <a:p>
            <a:pPr marL="448056" lvl="1" indent="0">
              <a:buNone/>
            </a:pPr>
            <a:r>
              <a:rPr lang="EN-US" dirty="0"/>
              <a:t>Discriminate among clusters</a:t>
            </a:r>
          </a:p>
          <a:p>
            <a:pPr marL="44805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pPr marL="36576" indent="0">
              <a:buNone/>
            </a:pPr>
            <a:r>
              <a:rPr lang="EN-US" dirty="0"/>
              <a:t>Users need to access logs of application</a:t>
            </a:r>
          </a:p>
          <a:p>
            <a:pPr marL="448056" lvl="1" indent="0">
              <a:buNone/>
            </a:pPr>
            <a:r>
              <a:rPr lang="EN-US" dirty="0"/>
              <a:t>Containers are ephemeral</a:t>
            </a:r>
          </a:p>
          <a:p>
            <a:pPr marL="36576" indent="0">
              <a:buNone/>
            </a:pPr>
            <a:r>
              <a:rPr lang="EN-US" dirty="0"/>
              <a:t>Operations people needs to access raw logs</a:t>
            </a:r>
          </a:p>
          <a:p>
            <a:pPr marL="448056" lvl="1" indent="0">
              <a:buNone/>
            </a:pPr>
            <a:r>
              <a:rPr lang="EN-US" dirty="0"/>
              <a:t>Data needs to be stored and easily accessible to debug</a:t>
            </a:r>
          </a:p>
          <a:p>
            <a:pPr marL="36576" indent="0">
              <a:buNone/>
            </a:pPr>
            <a:r>
              <a:rPr lang="EN-US" dirty="0"/>
              <a:t>Distinguish logs of different Cluster</a:t>
            </a:r>
          </a:p>
          <a:p>
            <a:pPr marL="448056" lvl="1" indent="0">
              <a:buNone/>
            </a:pPr>
            <a:r>
              <a:rPr lang="EN-US" dirty="0"/>
              <a:t>The architecture is the same for each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1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280"/>
            <a:ext cx="914400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8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5"/>
            <a:ext cx="4335780" cy="3203145"/>
          </a:xfrm>
        </p:spPr>
        <p:txBody>
          <a:bodyPr vert="horz" anchor="t">
            <a:normAutofit/>
          </a:bodyPr>
          <a:lstStyle/>
          <a:p>
            <a:pPr marL="36576" indent="0">
              <a:buNone/>
            </a:pPr>
            <a:r>
              <a:rPr lang="EN-US" dirty="0"/>
              <a:t>WebLogic log format is not well structured</a:t>
            </a:r>
          </a:p>
          <a:p>
            <a:pPr marL="448056" lvl="1" indent="0">
              <a:buNone/>
            </a:pPr>
            <a:r>
              <a:rPr lang="EN-US" dirty="0"/>
              <a:t>Grok to parse into structured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56" y="639473"/>
            <a:ext cx="3141283" cy="34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1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/>
              <a:t>JMX via "classic" RMI connector</a:t>
            </a:r>
          </a:p>
          <a:p>
            <a:pPr marL="36576" indent="0">
              <a:buNone/>
            </a:pPr>
            <a:r>
              <a:rPr lang="EN-US" dirty="0"/>
              <a:t>    NODE_PORT open</a:t>
            </a:r>
          </a:p>
          <a:p>
            <a:pPr marL="36576" indent="0">
              <a:buNone/>
            </a:pPr>
            <a:r>
              <a:rPr lang="EN-US" dirty="0"/>
              <a:t>    -</a:t>
            </a:r>
            <a:r>
              <a:rPr lang="EN-US" dirty="0" err="1"/>
              <a:t>Djava.rmi.server.hostname</a:t>
            </a:r>
            <a:r>
              <a:rPr lang="EN-US" dirty="0"/>
              <a:t>=NODE_IP</a:t>
            </a:r>
          </a:p>
          <a:p>
            <a:pPr marL="36576" indent="0">
              <a:buNone/>
            </a:pPr>
            <a:r>
              <a:rPr lang="EN-US" dirty="0"/>
              <a:t>JMX generic connector</a:t>
            </a:r>
          </a:p>
          <a:p>
            <a:pPr marL="36576" indent="0">
              <a:buNone/>
            </a:pPr>
            <a:r>
              <a:rPr lang="EN-US" dirty="0"/>
              <a:t>    JMX Messaging Protocol</a:t>
            </a:r>
          </a:p>
          <a:p>
            <a:pPr marL="36576" indent="0">
              <a:buNone/>
            </a:pPr>
            <a:r>
              <a:rPr lang="EN-US" dirty="0"/>
              <a:t>    JSE does not include it (jmxremote_optional.jar) 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2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940"/>
            <a:ext cx="9144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pPr marL="36576" indent="0">
              <a:buNone/>
            </a:pPr>
            <a:r>
              <a:rPr lang="EN-US" sz="2600" dirty="0"/>
              <a:t>OpenStack Manila</a:t>
            </a:r>
            <a:endParaRPr lang="en-US" sz="2600" dirty="0"/>
          </a:p>
          <a:p>
            <a:pPr marL="448056" lvl="1" indent="0">
              <a:buNone/>
            </a:pPr>
            <a:r>
              <a:rPr lang="EN-US" dirty="0"/>
              <a:t>Shared file system among </a:t>
            </a:r>
            <a:r>
              <a:rPr lang="en-US" dirty="0"/>
              <a:t>clusters</a:t>
            </a:r>
            <a:r>
              <a:rPr lang="EN-US" dirty="0"/>
              <a:t>.</a:t>
            </a:r>
            <a:endParaRPr lang="en-US" dirty="0"/>
          </a:p>
          <a:p>
            <a:pPr marL="448056" lvl="1" indent="0">
              <a:buNone/>
            </a:pPr>
            <a:r>
              <a:rPr lang="EN-US" dirty="0"/>
              <a:t>Coming "soon": home-made storage (EOS)</a:t>
            </a:r>
          </a:p>
          <a:p>
            <a:pPr marL="36576" indent="0">
              <a:buNone/>
            </a:pPr>
            <a:r>
              <a:rPr lang="EN-US" sz="2600" dirty="0"/>
              <a:t>Helpful</a:t>
            </a:r>
          </a:p>
          <a:p>
            <a:pPr marL="448056" lvl="1" indent="0">
              <a:buNone/>
            </a:pPr>
            <a:r>
              <a:rPr lang="EN-US" dirty="0"/>
              <a:t>Logging</a:t>
            </a:r>
          </a:p>
          <a:p>
            <a:pPr marL="448056" lvl="1" indent="0">
              <a:buNone/>
            </a:pPr>
            <a:r>
              <a:rPr lang="EN-US" dirty="0"/>
              <a:t>Monitoring</a:t>
            </a:r>
          </a:p>
          <a:p>
            <a:pPr marL="448056" lvl="1" indent="0">
              <a:buNone/>
            </a:pPr>
            <a:r>
              <a:rPr lang="EN-US" dirty="0"/>
              <a:t>Persistent application binaries and domain pack</a:t>
            </a:r>
          </a:p>
          <a:p>
            <a:pPr marL="749808" lvl="2" indent="0">
              <a:buNone/>
            </a:pPr>
            <a:r>
              <a:rPr lang="EN-US" sz="2600" dirty="0"/>
              <a:t>Keep general image and allow customization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WebLogic on Kubernetes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2942013"/>
            <a:ext cx="2743200" cy="31474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3700" dirty="0"/>
              <a:t>Antonio </a:t>
            </a:r>
            <a:r>
              <a:rPr lang="en-GB" sz="3700" dirty="0" err="1"/>
              <a:t>Nappi</a:t>
            </a:r>
            <a:r>
              <a:rPr lang="en-GB" sz="3700" dirty="0"/>
              <a:t>​</a:t>
            </a:r>
          </a:p>
          <a:p>
            <a:pPr fontAlgn="base"/>
            <a:r>
              <a:rPr lang="en-GB" sz="3700" dirty="0"/>
              <a:t>Luis Rodriguez Fernandez</a:t>
            </a:r>
            <a:r>
              <a:rPr lang="en-US" sz="3700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6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5"/>
            <a:ext cx="6774180" cy="3203145"/>
          </a:xfrm>
        </p:spPr>
        <p:txBody>
          <a:bodyPr vert="horz" anchor="t">
            <a:normAutofit fontScale="70000" lnSpcReduction="20000"/>
          </a:bodyPr>
          <a:lstStyle/>
          <a:p>
            <a:pPr marL="36576" indent="0">
              <a:buNone/>
            </a:pPr>
            <a:r>
              <a:rPr lang="EN-US" dirty="0"/>
              <a:t>Kubernetes secrets</a:t>
            </a:r>
          </a:p>
          <a:p>
            <a:pPr marL="448056" lvl="1" indent="0">
              <a:buNone/>
            </a:pPr>
            <a:r>
              <a:rPr lang="EN-US" dirty="0"/>
              <a:t>As environment variables</a:t>
            </a:r>
          </a:p>
          <a:p>
            <a:pPr marL="749808" lvl="2" indent="0">
              <a:buNone/>
            </a:pPr>
            <a:r>
              <a:rPr lang="EN-US" dirty="0"/>
              <a:t>Accessible from user application</a:t>
            </a:r>
          </a:p>
          <a:p>
            <a:pPr marL="1042416" lvl="3" indent="0">
              <a:buNone/>
            </a:pPr>
            <a:r>
              <a:rPr lang="EN-US" dirty="0"/>
              <a:t>Unset before start up.</a:t>
            </a:r>
          </a:p>
          <a:p>
            <a:pPr marL="448056" lvl="1" indent="0">
              <a:buNone/>
            </a:pPr>
            <a:r>
              <a:rPr lang="EN-US" dirty="0"/>
              <a:t>As files.</a:t>
            </a:r>
          </a:p>
          <a:p>
            <a:pPr marL="749808" lvl="2" indent="0">
              <a:buNone/>
            </a:pPr>
            <a:r>
              <a:rPr lang="EN-US" dirty="0"/>
              <a:t>Not encrypted. </a:t>
            </a:r>
          </a:p>
          <a:p>
            <a:pPr marL="448056" lvl="1" indent="0">
              <a:buNone/>
            </a:pPr>
            <a:r>
              <a:rPr lang="EN-US" dirty="0"/>
              <a:t>Too many to generate</a:t>
            </a:r>
          </a:p>
          <a:p>
            <a:pPr marL="749808" lvl="2" indent="0">
              <a:buNone/>
            </a:pPr>
            <a:r>
              <a:rPr lang="EN-US" dirty="0" err="1"/>
              <a:t>Ldap</a:t>
            </a:r>
            <a:endParaRPr lang="EN-US" dirty="0"/>
          </a:p>
          <a:p>
            <a:pPr marL="749808" lvl="2" indent="0">
              <a:buNone/>
            </a:pPr>
            <a:r>
              <a:rPr lang="EN-US" dirty="0"/>
              <a:t>Admin password</a:t>
            </a:r>
          </a:p>
          <a:p>
            <a:pPr marL="749808" lvl="2" indent="0">
              <a:buNone/>
            </a:pPr>
            <a:r>
              <a:rPr lang="EN-US" dirty="0" err="1"/>
              <a:t>Keystore</a:t>
            </a:r>
            <a:r>
              <a:rPr lang="EN-US" dirty="0"/>
              <a:t> passwords</a:t>
            </a:r>
          </a:p>
          <a:p>
            <a:pPr marL="749808" lvl="2" indent="0">
              <a:buNone/>
            </a:pPr>
            <a:r>
              <a:rPr lang="EN-US" dirty="0"/>
              <a:t>Certificate password.</a:t>
            </a:r>
          </a:p>
          <a:p>
            <a:pPr marL="749808" lvl="2" indent="0">
              <a:buNone/>
            </a:pPr>
            <a:r>
              <a:rPr lang="EN-US" dirty="0"/>
              <a:t>….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15" y="249350"/>
            <a:ext cx="1638681" cy="14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Sign on(saml2)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453"/>
            <a:ext cx="8229600" cy="3316898"/>
          </a:xfrm>
        </p:spPr>
        <p:txBody>
          <a:bodyPr vert="horz" anchor="t"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/>
              <a:t>Tried to keep the same configuration running in the current production</a:t>
            </a:r>
          </a:p>
          <a:p>
            <a:pPr marL="448056" lvl="1" indent="0">
              <a:buNone/>
            </a:pPr>
            <a:r>
              <a:rPr lang="EN-US" dirty="0"/>
              <a:t>Not work with WebLogic 12.2.1</a:t>
            </a:r>
          </a:p>
          <a:p>
            <a:pPr marL="448056" lvl="1" indent="0">
              <a:buNone/>
            </a:pPr>
            <a:r>
              <a:rPr lang="EN-US" dirty="0" err="1"/>
              <a:t>PathTrim</a:t>
            </a:r>
            <a:r>
              <a:rPr lang="EN-US" dirty="0"/>
              <a:t> in the Apache WebLogic Plugin modifies the cookie path</a:t>
            </a:r>
          </a:p>
          <a:p>
            <a:pPr marL="448056" lvl="1" indent="0">
              <a:buNone/>
            </a:pPr>
            <a:r>
              <a:rPr lang="EN-US" dirty="0"/>
              <a:t>Apache was not able to understand if WebLogic was up with the internal </a:t>
            </a:r>
            <a:r>
              <a:rPr lang="EN-US" dirty="0" err="1"/>
              <a:t>HAProxy</a:t>
            </a:r>
            <a:r>
              <a:rPr lang="EN-US" dirty="0"/>
              <a:t> in the middle</a:t>
            </a:r>
          </a:p>
          <a:p>
            <a:pPr marL="36576" indent="0">
              <a:buNone/>
            </a:pPr>
            <a:r>
              <a:rPr lang="EN-US" dirty="0"/>
              <a:t>Moved to </a:t>
            </a:r>
            <a:r>
              <a:rPr lang="EN-US" dirty="0" err="1"/>
              <a:t>HAProxy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RDBM Store can we share one </a:t>
            </a:r>
            <a:r>
              <a:rPr lang="EN-US" dirty="0" err="1"/>
              <a:t>db</a:t>
            </a:r>
            <a:r>
              <a:rPr lang="EN-US" dirty="0"/>
              <a:t> for different cluster (?!)</a:t>
            </a:r>
          </a:p>
          <a:p>
            <a:pPr lvl="1"/>
            <a:r>
              <a:rPr lang="en-US" dirty="0"/>
              <a:t>No Needed anymore. Moving to container</a:t>
            </a:r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6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36576" indent="0">
              <a:buNone/>
            </a:pPr>
            <a:r>
              <a:rPr lang="EN-US" dirty="0"/>
              <a:t>All that cannot be tunneled does not work</a:t>
            </a:r>
            <a:endParaRPr lang="EN-US" dirty="0">
              <a:solidFill>
                <a:srgbClr val="0055A0"/>
              </a:solidFill>
              <a:latin typeface="Arial"/>
            </a:endParaRPr>
          </a:p>
          <a:p>
            <a:pPr marL="448056" lvl="1" indent="0">
              <a:buNone/>
            </a:pPr>
            <a:r>
              <a:rPr lang="EN-US" dirty="0"/>
              <a:t>T3 protocol</a:t>
            </a:r>
          </a:p>
          <a:p>
            <a:pPr marL="749808" lvl="2" indent="0">
              <a:buNone/>
            </a:pPr>
            <a:r>
              <a:rPr lang="EN-US" dirty="0"/>
              <a:t>IDE WebLogic plugin does not work</a:t>
            </a:r>
          </a:p>
          <a:p>
            <a:pPr marL="749808" lvl="2" indent="0">
              <a:buNone/>
            </a:pPr>
            <a:r>
              <a:rPr lang="EN-US" dirty="0"/>
              <a:t>HTTP makes the trick</a:t>
            </a:r>
          </a:p>
          <a:p>
            <a:pPr marL="562356" lvl="1" indent="0">
              <a:buNone/>
            </a:pPr>
            <a:r>
              <a:rPr lang="EN-US" dirty="0"/>
              <a:t>JVM monitoring</a:t>
            </a:r>
          </a:p>
          <a:p>
            <a:pPr marL="562356" lvl="1" indent="0">
              <a:buNone/>
            </a:pPr>
            <a:r>
              <a:rPr lang="EN-US" dirty="0"/>
              <a:t>Live Debugging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Kubernetes Federation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7" y="1395107"/>
            <a:ext cx="2714625" cy="1095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66" y="3005137"/>
            <a:ext cx="4124325" cy="657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" y="1073945"/>
            <a:ext cx="3566159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It works!</a:t>
            </a:r>
          </a:p>
          <a:p>
            <a:pPr lvl="1"/>
            <a:r>
              <a:rPr lang="EN-US" dirty="0"/>
              <a:t>Nginx running. </a:t>
            </a:r>
          </a:p>
          <a:p>
            <a:r>
              <a:rPr lang="EN-US" dirty="0"/>
              <a:t>DR solution candidate</a:t>
            </a:r>
          </a:p>
          <a:p>
            <a:pPr lvl="1"/>
            <a:r>
              <a:rPr lang="EN-US" dirty="0"/>
              <a:t>Data replication.</a:t>
            </a:r>
          </a:p>
          <a:p>
            <a:pPr lvl="1"/>
            <a:r>
              <a:rPr lang="EN-US" dirty="0"/>
              <a:t>Privacy.</a:t>
            </a:r>
          </a:p>
          <a:p>
            <a:r>
              <a:rPr lang="EN-US" dirty="0"/>
              <a:t>Have a CLI client that helps you to configure would be great.</a:t>
            </a:r>
          </a:p>
          <a:p>
            <a:r>
              <a:rPr lang="EN-US" dirty="0"/>
              <a:t>Thank to </a:t>
            </a:r>
            <a:r>
              <a:rPr lang="EN-US" b="1" dirty="0">
                <a:solidFill>
                  <a:srgbClr val="FF0000"/>
                </a:solidFill>
              </a:rPr>
              <a:t>Ricardo Rocha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FF0000"/>
                </a:solidFill>
              </a:rPr>
              <a:t>Clenimar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Filemon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85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26" y="17145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livedem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3" y="1181100"/>
            <a:ext cx="4151618" cy="23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/>
              <a:t>Dev &amp; Test/</a:t>
            </a:r>
            <a:r>
              <a:rPr lang="EN-US" dirty="0" err="1"/>
              <a:t>Preprod</a:t>
            </a:r>
            <a:r>
              <a:rPr lang="EN-US" dirty="0"/>
              <a:t> for CERN developers</a:t>
            </a:r>
            <a:endParaRPr lang="EN-US" dirty="0">
              <a:solidFill>
                <a:srgbClr val="0055A0"/>
              </a:solidFill>
              <a:latin typeface="Arial"/>
            </a:endParaRPr>
          </a:p>
          <a:p>
            <a:pPr marL="36576" indent="0">
              <a:buNone/>
            </a:pPr>
            <a:r>
              <a:rPr lang="EN-US" dirty="0"/>
              <a:t>Production</a:t>
            </a:r>
          </a:p>
          <a:p>
            <a:pPr marL="448056" lvl="1" indent="0">
              <a:buNone/>
            </a:pPr>
            <a:r>
              <a:rPr lang="EN-US" dirty="0"/>
              <a:t>First on premise</a:t>
            </a:r>
          </a:p>
          <a:p>
            <a:pPr marL="448056" lvl="1" indent="0">
              <a:buNone/>
            </a:pPr>
            <a:r>
              <a:rPr lang="EN-US" dirty="0"/>
              <a:t>Later in Cloud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Make deployment more general.</a:t>
            </a:r>
          </a:p>
          <a:p>
            <a:pPr marL="448056" lvl="1" indent="0">
              <a:buNone/>
            </a:pPr>
            <a:r>
              <a:rPr lang="en-US" dirty="0"/>
              <a:t>Containerize everything (RDBMS stores, </a:t>
            </a:r>
            <a:r>
              <a:rPr lang="en-US" dirty="0" err="1"/>
              <a:t>InfluxDB</a:t>
            </a:r>
            <a:r>
              <a:rPr lang="en-US" dirty="0"/>
              <a:t>, etc.)</a:t>
            </a:r>
          </a:p>
          <a:p>
            <a:pPr marL="448056" lvl="1" indent="0">
              <a:buNone/>
            </a:pPr>
            <a:r>
              <a:rPr lang="en-US" dirty="0"/>
              <a:t>Remove CERN dependencies.(EOS etc. </a:t>
            </a:r>
            <a:r>
              <a:rPr lang="en-US"/>
              <a:t>etc.)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Spinnaker evaluation</a:t>
            </a:r>
          </a:p>
          <a:p>
            <a:pPr marL="36576" indent="0">
              <a:buNone/>
            </a:pPr>
            <a:r>
              <a:rPr lang="en-US" dirty="0" err="1"/>
              <a:t>Wercker</a:t>
            </a:r>
            <a:r>
              <a:rPr lang="en-US" dirty="0"/>
              <a:t> evaluation</a:t>
            </a:r>
          </a:p>
          <a:p>
            <a:endParaRPr lang="EN-US" dirty="0"/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5708" y="1521864"/>
            <a:ext cx="457484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8767" algn="ctr"/>
            <a:r>
              <a:rPr lang="pl-PL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Q </a:t>
            </a:r>
            <a:r>
              <a:rPr lang="pl-PL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&amp;</a:t>
            </a:r>
            <a:r>
              <a:rPr lang="pl-PL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A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6" y="434340"/>
            <a:ext cx="6656244" cy="38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EOS (</a:t>
            </a:r>
            <a:r>
              <a:rPr lang="EN-US" dirty="0">
                <a:hlinkClick r:id="rId2"/>
              </a:rPr>
              <a:t>http://information-technology.web.cern.ch/services/eos-service</a:t>
            </a:r>
            <a:r>
              <a:rPr lang="EN-US" dirty="0"/>
              <a:t>)</a:t>
            </a:r>
          </a:p>
          <a:p>
            <a:r>
              <a:rPr lang="EN-US" dirty="0"/>
              <a:t>https://fedoraproject.org/wiki/Koji</a:t>
            </a:r>
          </a:p>
          <a:p>
            <a:r>
              <a:rPr lang="EN-US" dirty="0"/>
              <a:t>Contacts</a:t>
            </a:r>
          </a:p>
          <a:p>
            <a:pPr lvl="1"/>
            <a:r>
              <a:rPr lang="EN-US" dirty="0"/>
              <a:t>antonio.nappi@cern.ch</a:t>
            </a:r>
          </a:p>
          <a:p>
            <a:pPr lvl="1"/>
            <a:r>
              <a:rPr lang="EN-GB" dirty="0"/>
              <a:t>luis.rodriguez.fernandez@cern.ch</a:t>
            </a:r>
          </a:p>
          <a:p>
            <a:pPr marL="36576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1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40000" lnSpcReduction="20000"/>
          </a:bodyPr>
          <a:lstStyle/>
          <a:p>
            <a:pPr marL="37800" indent="0">
              <a:buClr>
                <a:srgbClr val="0055A0"/>
              </a:buClr>
              <a:buNone/>
            </a:pPr>
            <a:r>
              <a:rPr lang="X-NON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Introduction </a:t>
            </a: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Why </a:t>
            </a:r>
            <a:r>
              <a:rPr lang="EN-US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Dockerize</a:t>
            </a:r>
            <a:endParaRPr lang="EN-US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Current Architecture</a:t>
            </a: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How it started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dirty="0"/>
              <a:t>Session Stickiness and Security </a:t>
            </a:r>
            <a:endParaRPr lang="EN-US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Logging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Monitoring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Persistent Storage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Secrets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Single Sign on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Networking problems.</a:t>
            </a: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Oracle Kubernetes Test</a:t>
            </a:r>
          </a:p>
          <a:p>
            <a:pPr marL="449280" lvl="1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Limitation</a:t>
            </a: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Kubernetes Federation</a:t>
            </a:r>
          </a:p>
          <a:p>
            <a:pPr marL="37800" indent="0">
              <a:buClr>
                <a:srgbClr val="0055A0"/>
              </a:buClr>
              <a:buNone/>
            </a:pPr>
            <a:r>
              <a:rPr lang="EN-US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</a:rPr>
              <a:t>Demo</a:t>
            </a:r>
          </a:p>
          <a:p>
            <a:pPr marL="36576" indent="0">
              <a:buNone/>
            </a:pPr>
            <a:r>
              <a:rPr lang="EN-US" dirty="0"/>
              <a:t>Conclusion and plans</a:t>
            </a:r>
          </a:p>
          <a:p>
            <a:endParaRPr lang="x-non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276" y="918255"/>
            <a:ext cx="4983480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Move WebLogic infrastructure to Docker  containers</a:t>
            </a:r>
          </a:p>
          <a:p>
            <a:pPr lvl="1"/>
            <a:r>
              <a:rPr lang="EN-US" sz="1600" dirty="0"/>
              <a:t>Run critical CERN applications on top of it.</a:t>
            </a:r>
          </a:p>
          <a:p>
            <a:pPr lvl="1"/>
            <a:r>
              <a:rPr lang="EN-US" sz="1600" dirty="0"/>
              <a:t>Transparent for the users.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/>
              <a:t>Use IT Department Services</a:t>
            </a:r>
          </a:p>
          <a:p>
            <a:pPr lvl="1"/>
            <a:r>
              <a:rPr lang="EN-US" sz="1600" dirty="0"/>
              <a:t>OpenStack Magnum </a:t>
            </a:r>
          </a:p>
          <a:p>
            <a:pPr lvl="1"/>
            <a:r>
              <a:rPr lang="EN-US" sz="1600" dirty="0"/>
              <a:t>Elastic Search </a:t>
            </a:r>
          </a:p>
          <a:p>
            <a:pPr lvl="1"/>
            <a:r>
              <a:rPr lang="EN-US" sz="1600" dirty="0"/>
              <a:t>JVM Monitoring with </a:t>
            </a:r>
            <a:r>
              <a:rPr lang="EN-US" sz="1600" dirty="0" err="1"/>
              <a:t>Grafana</a:t>
            </a:r>
            <a:endParaRPr lang="EN-US" sz="1600" dirty="0"/>
          </a:p>
          <a:p>
            <a:pPr lvl="1"/>
            <a:r>
              <a:rPr lang="EN-US" sz="1600" dirty="0" err="1"/>
              <a:t>CephFS</a:t>
            </a:r>
            <a:endParaRPr lang="EN-US" sz="1600" dirty="0"/>
          </a:p>
          <a:p>
            <a:pPr lvl="1"/>
            <a:r>
              <a:rPr lang="EN-US" sz="1600" dirty="0" err="1"/>
              <a:t>Gitlab</a:t>
            </a:r>
          </a:p>
          <a:p>
            <a:pPr lvl="1"/>
            <a:r>
              <a:rPr lang="EN-US" sz="1600" dirty="0"/>
              <a:t>SSO, etc...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/>
              <a:t>Oracle Kubernetes Test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84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Dockerize</a:t>
            </a:r>
            <a:r>
              <a:rPr lang="EN-US" dirty="0"/>
              <a:t> 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620940" y="1022220"/>
            <a:ext cx="3600000" cy="26553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4916776" y="1111500"/>
            <a:ext cx="3427560" cy="247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1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Dockerize</a:t>
            </a:r>
            <a:r>
              <a:rPr lang="EN-US" dirty="0"/>
              <a:t> 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425" y="992822"/>
            <a:ext cx="6593419" cy="3316287"/>
          </a:xfrm>
        </p:spPr>
        <p:txBody>
          <a:bodyPr vert="horz" anchor="t">
            <a:normAutofit fontScale="62500" lnSpcReduction="20000"/>
          </a:bodyPr>
          <a:lstStyle/>
          <a:p>
            <a:pPr marL="0" lvl="2" indent="0">
              <a:buNone/>
            </a:pPr>
            <a:r>
              <a:rPr lang="EN-GB" sz="2600" b="1" dirty="0">
                <a:solidFill>
                  <a:srgbClr val="2A7DBF"/>
                </a:solidFill>
                <a:cs typeface="Arial" panose="020B0604020202020204" pitchFamily="34" charset="0"/>
              </a:rPr>
              <a:t>Increase developer productivity : </a:t>
            </a:r>
            <a:r>
              <a:rPr lang="EN-US" sz="2600" dirty="0">
                <a:solidFill>
                  <a:srgbClr val="0055A0"/>
                </a:solidFill>
                <a:cs typeface="Arial" panose="020B0604020202020204" pitchFamily="34" charset="0"/>
              </a:rPr>
              <a:t> </a:t>
            </a:r>
            <a:endParaRPr lang="EN-US" sz="2600" dirty="0"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GB" sz="2600" dirty="0">
                <a:solidFill>
                  <a:srgbClr val="2A7DBF"/>
                </a:solidFill>
                <a:cs typeface="Arial" panose="020B0604020202020204" pitchFamily="34" charset="0"/>
              </a:rPr>
              <a:t>Better testing.</a:t>
            </a:r>
            <a:r>
              <a:rPr lang="EN-US" sz="2600" dirty="0">
                <a:solidFill>
                  <a:srgbClr val="0055A0"/>
                </a:solidFill>
                <a:cs typeface="Arial" panose="020B0604020202020204" pitchFamily="34" charset="0"/>
              </a:rPr>
              <a:t>  </a:t>
            </a:r>
            <a:endParaRPr lang="EN-US" sz="2600" dirty="0"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US" sz="2600" dirty="0">
                <a:solidFill>
                  <a:srgbClr val="2A7DBF"/>
                </a:solidFill>
                <a:cs typeface="Arial" panose="020B0604020202020204" pitchFamily="34" charset="0"/>
              </a:rPr>
              <a:t>Consistent development environments.</a:t>
            </a:r>
            <a:r>
              <a:rPr lang="EN-US" sz="2600" dirty="0">
                <a:solidFill>
                  <a:srgbClr val="0055A0"/>
                </a:solidFill>
                <a:cs typeface="Arial" panose="020B0604020202020204" pitchFamily="34" charset="0"/>
              </a:rPr>
              <a:t> </a:t>
            </a:r>
          </a:p>
          <a:p>
            <a:pPr marL="0" lvl="2" indent="0">
              <a:buNone/>
            </a:pPr>
            <a:endParaRPr lang="EN-US" sz="2600" b="1" dirty="0">
              <a:solidFill>
                <a:srgbClr val="2A7DBF"/>
              </a:solidFill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N-US" sz="2600" b="1" dirty="0">
                <a:solidFill>
                  <a:srgbClr val="2A7DBF"/>
                </a:solidFill>
                <a:cs typeface="Arial" panose="020B0604020202020204" pitchFamily="34" charset="0"/>
              </a:rPr>
              <a:t>Make operations happy :</a:t>
            </a:r>
            <a:r>
              <a:rPr lang="EN-US" sz="2600" dirty="0">
                <a:solidFill>
                  <a:srgbClr val="0055A0"/>
                </a:solidFill>
                <a:cs typeface="Arial" panose="020B0604020202020204" pitchFamily="34" charset="0"/>
              </a:rPr>
              <a:t> </a:t>
            </a:r>
          </a:p>
          <a:p>
            <a:pPr marL="292608" lvl="3" indent="0">
              <a:buNone/>
            </a:pPr>
            <a:r>
              <a:rPr lang="EN-US" sz="2600" dirty="0">
                <a:solidFill>
                  <a:srgbClr val="2A7DBF"/>
                </a:solidFill>
                <a:cs typeface="Arial" panose="020B0604020202020204" pitchFamily="34" charset="0"/>
              </a:rPr>
              <a:t>Repeatable</a:t>
            </a:r>
            <a:endParaRPr lang="en-US" sz="2600" dirty="0">
              <a:solidFill>
                <a:srgbClr val="2A7DBF"/>
              </a:solidFill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US" sz="2900" dirty="0">
                <a:solidFill>
                  <a:srgbClr val="2A7DBF"/>
                </a:solidFill>
                <a:cs typeface="Arial" panose="020B0604020202020204" pitchFamily="34" charset="0"/>
              </a:rPr>
              <a:t>Faster and easier to deploy</a:t>
            </a:r>
            <a:r>
              <a:rPr lang="EN-US" sz="2900" dirty="0">
                <a:solidFill>
                  <a:srgbClr val="0055A0"/>
                </a:solidFill>
                <a:cs typeface="Arial" panose="020B0604020202020204" pitchFamily="34" charset="0"/>
              </a:rPr>
              <a:t> </a:t>
            </a:r>
            <a:endParaRPr lang="en-US" sz="2900" dirty="0">
              <a:solidFill>
                <a:srgbClr val="0055A0"/>
              </a:solidFill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US" sz="2900" dirty="0">
                <a:solidFill>
                  <a:srgbClr val="2A7DBF"/>
                </a:solidFill>
                <a:cs typeface="Arial" panose="020B0604020202020204" pitchFamily="34" charset="0"/>
              </a:rPr>
              <a:t>Easier Disaster Recovery Plan</a:t>
            </a:r>
            <a:endParaRPr lang="en-US" sz="2900" dirty="0">
              <a:solidFill>
                <a:srgbClr val="2A7DBF"/>
              </a:solidFill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GB" sz="2900" dirty="0">
                <a:solidFill>
                  <a:srgbClr val="2A7DBF"/>
                </a:solidFill>
                <a:cs typeface="Arial" panose="020B0604020202020204" pitchFamily="34" charset="0"/>
              </a:rPr>
              <a:t>Simplify</a:t>
            </a:r>
            <a:r>
              <a:rPr lang="EN-GB" sz="2900" b="1" dirty="0">
                <a:solidFill>
                  <a:srgbClr val="2A7DBF"/>
                </a:solidFill>
                <a:cs typeface="Arial" panose="020B0604020202020204" pitchFamily="34" charset="0"/>
              </a:rPr>
              <a:t> </a:t>
            </a:r>
            <a:r>
              <a:rPr lang="EN-GB" sz="2900" dirty="0">
                <a:solidFill>
                  <a:srgbClr val="2A7DBF"/>
                </a:solidFill>
                <a:cs typeface="Arial" panose="020B0604020202020204" pitchFamily="34" charset="0"/>
              </a:rPr>
              <a:t>versioning control</a:t>
            </a:r>
            <a:endParaRPr lang="en-GB" sz="2900" dirty="0">
              <a:solidFill>
                <a:srgbClr val="2A7DBF"/>
              </a:solidFill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GB" sz="2900" dirty="0">
                <a:solidFill>
                  <a:srgbClr val="2A7DBF"/>
                </a:solidFill>
                <a:cs typeface="Arial" panose="020B0604020202020204" pitchFamily="34" charset="0"/>
              </a:rPr>
              <a:t>Simple to maintain</a:t>
            </a:r>
            <a:endParaRPr lang="en-GB" sz="2900" dirty="0">
              <a:solidFill>
                <a:srgbClr val="2A7DBF"/>
              </a:solidFill>
              <a:cs typeface="Arial" panose="020B0604020202020204" pitchFamily="34" charset="0"/>
            </a:endParaRPr>
          </a:p>
          <a:p>
            <a:pPr marL="292608" lvl="3" indent="0">
              <a:buNone/>
            </a:pPr>
            <a:r>
              <a:rPr lang="EN-US" sz="2900" dirty="0">
                <a:solidFill>
                  <a:srgbClr val="2A7DBF"/>
                </a:solidFill>
                <a:cs typeface="Arial" panose="020B0604020202020204" pitchFamily="34" charset="0"/>
              </a:rPr>
              <a:t>Portable </a:t>
            </a:r>
            <a:r>
              <a:rPr lang="EN-GB" sz="2900" dirty="0">
                <a:cs typeface="Arial" panose="020B0604020202020204" pitchFamily="34" charset="0"/>
              </a:rPr>
              <a:t/>
            </a:r>
            <a:br>
              <a:rPr lang="EN-GB" sz="2900" dirty="0">
                <a:cs typeface="Arial" panose="020B0604020202020204" pitchFamily="34" charset="0"/>
              </a:rPr>
            </a:br>
            <a:endParaRPr lang="EN-US" sz="2900" dirty="0">
              <a:cs typeface="Arial" panose="020B0604020202020204" pitchFamily="34" charset="0"/>
            </a:endParaRPr>
          </a:p>
          <a:p>
            <a:pPr marL="388620" indent="-34290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25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69" y="367263"/>
            <a:ext cx="1880729" cy="40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54380"/>
            <a:ext cx="8823961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16/08/17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WebLogic on Kubernetes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1203960"/>
            <a:ext cx="4647451" cy="2358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135380"/>
            <a:ext cx="330708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CERN WLS images (rpms)</a:t>
            </a:r>
            <a:endParaRPr lang="EN-US" dirty="0">
              <a:solidFill>
                <a:srgbClr val="0055A0"/>
              </a:solidFill>
              <a:latin typeface="Arial"/>
            </a:endParaRPr>
          </a:p>
          <a:p>
            <a:pPr lvl="1"/>
            <a:r>
              <a:rPr lang="EN-US" dirty="0"/>
              <a:t>Latest patches</a:t>
            </a:r>
          </a:p>
          <a:p>
            <a:r>
              <a:rPr lang="EN-US" dirty="0"/>
              <a:t>Apache as external load balancer</a:t>
            </a:r>
          </a:p>
          <a:p>
            <a:r>
              <a:rPr lang="EN-US" dirty="0"/>
              <a:t>Optional internal </a:t>
            </a:r>
            <a:r>
              <a:rPr lang="EN-US" dirty="0" err="1"/>
              <a:t>HAProxy</a:t>
            </a:r>
            <a:endParaRPr lang="EN-US" dirty="0"/>
          </a:p>
          <a:p>
            <a:pPr lvl="1"/>
            <a:r>
              <a:rPr lang="EN-US" dirty="0" err="1"/>
              <a:t>NodePort</a:t>
            </a:r>
            <a:r>
              <a:rPr lang="EN-US" dirty="0"/>
              <a:t> could be enough</a:t>
            </a:r>
          </a:p>
          <a:p>
            <a:r>
              <a:rPr lang="EN-US" dirty="0"/>
              <a:t>SSL termination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03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16/08/17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WebLogic on Kubernetes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6984" y="22002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8413" y="1118937"/>
            <a:ext cx="3747722" cy="31393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cc7 base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CERN cc7 docker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Cerndb</a:t>
            </a:r>
            <a:r>
              <a:rPr lang="en-US" dirty="0"/>
              <a:t>-base-image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Cerndb</a:t>
            </a:r>
            <a:r>
              <a:rPr lang="en-US" dirty="0"/>
              <a:t>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Weblogic</a:t>
            </a:r>
            <a:r>
              <a:rPr lang="en-US" dirty="0"/>
              <a:t>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WebLogic rpms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Weblogic</a:t>
            </a:r>
            <a:r>
              <a:rPr lang="en-US" dirty="0"/>
              <a:t>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start script discriminate between </a:t>
            </a:r>
            <a:r>
              <a:rPr lang="en-US" dirty="0" err="1"/>
              <a:t>AdminServer</a:t>
            </a:r>
            <a:r>
              <a:rPr lang="en-US" dirty="0"/>
              <a:t> and Managed Servers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823C736-0016-4B5E-B911-405BEE030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95575"/>
              </p:ext>
            </p:extLst>
          </p:nvPr>
        </p:nvGraphicFramePr>
        <p:xfrm>
          <a:off x="4713525" y="533400"/>
          <a:ext cx="3834062" cy="340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36DB4091-F420-4ED5-87BF-7A222B55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WebLogic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25799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68C48A3E4114C956580953AD3B324" ma:contentTypeVersion="0" ma:contentTypeDescription="Create a new document." ma:contentTypeScope="" ma:versionID="9400cbedc934cd27b90ae1efa047fe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44da01ad729011161bc135126d83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7C75B-85A6-43ED-B44A-D730F3398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EE149-3077-4CF5-AC5E-CDA08A5EC9A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A05295-31B2-414D-A62A-EEEE450FB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7259</TotalTime>
  <Words>1058</Words>
  <Application>Microsoft Office PowerPoint</Application>
  <PresentationFormat>On-screen Show (16:9)</PresentationFormat>
  <Paragraphs>268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Schoolbook</vt:lpstr>
      <vt:lpstr>DejaVu Sans</vt:lpstr>
      <vt:lpstr>Elephant</vt:lpstr>
      <vt:lpstr>Optima</vt:lpstr>
      <vt:lpstr>CERNCorporate16-9</vt:lpstr>
      <vt:lpstr>PowerPoint Presentation</vt:lpstr>
      <vt:lpstr>WebLogic on Kubernetes</vt:lpstr>
      <vt:lpstr>Agenda</vt:lpstr>
      <vt:lpstr>Introduction</vt:lpstr>
      <vt:lpstr>Why Dockerize I</vt:lpstr>
      <vt:lpstr>Why Dockerize II</vt:lpstr>
      <vt:lpstr>Current Architecture</vt:lpstr>
      <vt:lpstr>First architecture</vt:lpstr>
      <vt:lpstr>WebLogic images</vt:lpstr>
      <vt:lpstr>PowerPoint Presentation</vt:lpstr>
      <vt:lpstr>PowerPoint Presentation</vt:lpstr>
      <vt:lpstr>Session Stickiness and Security </vt:lpstr>
      <vt:lpstr>Logging</vt:lpstr>
      <vt:lpstr>PowerPoint Presentation</vt:lpstr>
      <vt:lpstr>Logging </vt:lpstr>
      <vt:lpstr>PowerPoint Presentation</vt:lpstr>
      <vt:lpstr>Live Monitoring</vt:lpstr>
      <vt:lpstr>PowerPoint Presentation</vt:lpstr>
      <vt:lpstr>Persistent Storage</vt:lpstr>
      <vt:lpstr>Secrets</vt:lpstr>
      <vt:lpstr>Single Sign on(saml2)</vt:lpstr>
      <vt:lpstr>Networking problems</vt:lpstr>
      <vt:lpstr>Kubernetes Federation</vt:lpstr>
      <vt:lpstr>Demo</vt:lpstr>
      <vt:lpstr>Conclusion and plans</vt:lpstr>
      <vt:lpstr>PowerPoint Presentation</vt:lpstr>
      <vt:lpstr>PowerPoint Presentation</vt:lpstr>
      <vt:lpstr>Reference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Andrew Robert Purcell</cp:lastModifiedBy>
  <cp:revision>101</cp:revision>
  <dcterms:created xsi:type="dcterms:W3CDTF">2012-11-30T11:04:26Z</dcterms:created>
  <dcterms:modified xsi:type="dcterms:W3CDTF">2018-10-17T14:21:09Z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0x0101005CD68C48A3E4114C956580953AD3B324</vt:lpwstr>
  </property>
  <property fmtid="{D5CDD505-2E9C-101B-9397-08002B2CF9AE}" pid="3" name="IsMyDocuments">
    <vt:bool>true</vt:bool>
  </property>
</Properties>
</file>